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335" r:id="rId3"/>
    <p:sldId id="336" r:id="rId4"/>
    <p:sldId id="319" r:id="rId5"/>
    <p:sldId id="321" r:id="rId6"/>
    <p:sldId id="338" r:id="rId7"/>
    <p:sldId id="337" r:id="rId8"/>
    <p:sldId id="323" r:id="rId9"/>
    <p:sldId id="324" r:id="rId10"/>
    <p:sldId id="339" r:id="rId11"/>
    <p:sldId id="325" r:id="rId12"/>
    <p:sldId id="326" r:id="rId13"/>
    <p:sldId id="340" r:id="rId14"/>
    <p:sldId id="327" r:id="rId15"/>
    <p:sldId id="328" r:id="rId16"/>
    <p:sldId id="329" r:id="rId17"/>
    <p:sldId id="341" r:id="rId18"/>
    <p:sldId id="330" r:id="rId19"/>
    <p:sldId id="342" r:id="rId20"/>
    <p:sldId id="331" r:id="rId21"/>
    <p:sldId id="332" r:id="rId22"/>
    <p:sldId id="343" r:id="rId23"/>
    <p:sldId id="333" r:id="rId24"/>
    <p:sldId id="344" r:id="rId25"/>
    <p:sldId id="334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101"/>
    <a:srgbClr val="9F1300"/>
    <a:srgbClr val="D00202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/>
    <p:restoredTop sz="79938" autoAdjust="0"/>
  </p:normalViewPr>
  <p:slideViewPr>
    <p:cSldViewPr snapToGrid="0" snapToObjects="1">
      <p:cViewPr>
        <p:scale>
          <a:sx n="80" d="100"/>
          <a:sy n="80" d="100"/>
        </p:scale>
        <p:origin x="111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-64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D712-3E24-3748-8149-9A93BF3F6B20}" type="datetime1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498D-19D1-8743-B953-6B18D122B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3958-D651-2843-8E5F-756345EB43A4}" type="datetime1">
              <a:rPr lang="en-US" smtClean="0"/>
              <a:t>1/26/16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E17A1-4160-F645-ABFA-D5BA2052C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 err="1" smtClean="0"/>
              <a:t>Exadata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Optimized for DW/OLTP Load</a:t>
            </a:r>
          </a:p>
          <a:p>
            <a:r>
              <a:rPr lang="en-US" sz="1200" dirty="0" smtClean="0"/>
              <a:t>The ideal consolidation platform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b="1" dirty="0" smtClean="0"/>
              <a:t>Exalogic</a:t>
            </a:r>
          </a:p>
          <a:p>
            <a:r>
              <a:rPr lang="en-US" sz="1200" dirty="0" smtClean="0"/>
              <a:t>Optimized to run enterprise applications.</a:t>
            </a:r>
          </a:p>
          <a:p>
            <a:r>
              <a:rPr lang="en-US" sz="1200" dirty="0" smtClean="0"/>
              <a:t>Pre-engineered high availability.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b="1" dirty="0" err="1" smtClean="0"/>
              <a:t>Exalytics</a:t>
            </a:r>
            <a:r>
              <a:rPr lang="en-US" sz="1200" b="1" dirty="0" smtClean="0"/>
              <a:t> 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Optimized for Analytics </a:t>
            </a:r>
          </a:p>
          <a:p>
            <a:r>
              <a:rPr lang="en-US" sz="1200" dirty="0" smtClean="0"/>
              <a:t>Consistent sub-second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200" dirty="0" smtClean="0"/>
              <a:t>Pre-integrated optimized Oracle database platform.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Extreme performance for data warehousing and OLTP applications.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Highly scalable and secure.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Intelligent technologies – Smart Scan, Smart Flash Cache, Hybrid Columnar Compression and </a:t>
            </a:r>
            <a:r>
              <a:rPr lang="en-US" sz="1200" dirty="0" err="1" smtClean="0"/>
              <a:t>Infiniband</a:t>
            </a:r>
            <a:r>
              <a:rPr lang="en-US" sz="1200" dirty="0" smtClean="0"/>
              <a:t> Network.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The benefits include –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For </a:t>
            </a:r>
            <a:r>
              <a:rPr lang="en-US" sz="1200" dirty="0" err="1" smtClean="0"/>
              <a:t>Datawarehouse</a:t>
            </a:r>
            <a:r>
              <a:rPr lang="en-US" sz="1200" dirty="0" smtClean="0"/>
              <a:t> – 10X query performance.</a:t>
            </a:r>
          </a:p>
          <a:p>
            <a:pPr>
              <a:lnSpc>
                <a:spcPct val="120000"/>
              </a:lnSpc>
            </a:pPr>
            <a:r>
              <a:rPr lang="en-US" sz="1200" dirty="0" smtClean="0"/>
              <a:t>For OLTP systems – 10x more concurrent users.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7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/>
              <a:t>World’s first engineered system for Java, Oracle or Enterprise applications.</a:t>
            </a:r>
          </a:p>
          <a:p>
            <a:pPr algn="just"/>
            <a:r>
              <a:rPr lang="en-US" sz="1200" dirty="0" smtClean="0"/>
              <a:t>Foundation for secure, mission-critical private cloud </a:t>
            </a:r>
          </a:p>
          <a:p>
            <a:pPr algn="just"/>
            <a:r>
              <a:rPr lang="en-US" sz="1200" dirty="0" smtClean="0"/>
              <a:t>Virtually unlimited scale, unbeatable performance, and previously unimagined management simplicity. </a:t>
            </a:r>
          </a:p>
          <a:p>
            <a:pPr algn="just"/>
            <a:r>
              <a:rPr lang="en-US" sz="1200" dirty="0" smtClean="0"/>
              <a:t>Complete package of pre-optimized and pre-configured servers and software.</a:t>
            </a:r>
          </a:p>
          <a:p>
            <a:pPr algn="just"/>
            <a:r>
              <a:rPr lang="en-US" sz="1200" dirty="0" smtClean="0"/>
              <a:t>A combination of state of art technologies all together make it one of the best performing engineered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vision of delivering fast, interactive, insightful analytics. </a:t>
            </a:r>
          </a:p>
          <a:p>
            <a:r>
              <a:rPr lang="en-US" sz="1200" dirty="0" smtClean="0"/>
              <a:t>Here are some of the roadblocks in rolling out a BI solution –</a:t>
            </a:r>
          </a:p>
          <a:p>
            <a:r>
              <a:rPr lang="en-US" sz="1200" dirty="0" smtClean="0"/>
              <a:t>Multiple Vendors – Support Issues</a:t>
            </a:r>
          </a:p>
          <a:p>
            <a:r>
              <a:rPr lang="en-US" sz="1200" dirty="0" smtClean="0"/>
              <a:t>Performance Challenges </a:t>
            </a:r>
          </a:p>
          <a:p>
            <a:r>
              <a:rPr lang="en-US" sz="1200" dirty="0" smtClean="0"/>
              <a:t>Replicated Data</a:t>
            </a:r>
          </a:p>
          <a:p>
            <a:r>
              <a:rPr lang="en-US" sz="1200" dirty="0" smtClean="0"/>
              <a:t>Too many servers</a:t>
            </a:r>
          </a:p>
          <a:p>
            <a:r>
              <a:rPr lang="en-US" sz="1200" dirty="0" smtClean="0"/>
              <a:t>User Acceptance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/>
              <a:t>Engineered BI System – Optimized Hardware and Software for sub-second analysis response time.</a:t>
            </a:r>
          </a:p>
          <a:p>
            <a:pPr algn="just"/>
            <a:r>
              <a:rPr lang="en-US" sz="1200" dirty="0" smtClean="0"/>
              <a:t>OBIEE Foundation Suite with hardware acceleration and optimization.</a:t>
            </a:r>
          </a:p>
          <a:p>
            <a:pPr algn="just"/>
            <a:r>
              <a:rPr lang="en-US" sz="1200" dirty="0" smtClean="0"/>
              <a:t>Abundance Computation Power, Memory with optimization.</a:t>
            </a:r>
          </a:p>
          <a:p>
            <a:pPr algn="just"/>
            <a:r>
              <a:rPr lang="en-US" sz="1200" dirty="0" smtClean="0"/>
              <a:t>In-Memory Database (</a:t>
            </a:r>
            <a:r>
              <a:rPr lang="en-US" sz="1200" dirty="0" err="1" smtClean="0"/>
              <a:t>TimesTen</a:t>
            </a:r>
            <a:r>
              <a:rPr lang="en-US" sz="1200" dirty="0" smtClean="0"/>
              <a:t>) with Adaptive In-Memory Caching and Columnar Compression.</a:t>
            </a:r>
          </a:p>
          <a:p>
            <a:pPr algn="just"/>
            <a:r>
              <a:rPr lang="en-US" sz="1200" dirty="0" err="1" smtClean="0"/>
              <a:t>Infiniband</a:t>
            </a:r>
            <a:r>
              <a:rPr lang="en-US" sz="1200" dirty="0" smtClean="0"/>
              <a:t> connectivity to Exadata / Exalogic.</a:t>
            </a:r>
          </a:p>
          <a:p>
            <a:pPr algn="just"/>
            <a:r>
              <a:rPr lang="en-US" sz="1200" dirty="0" smtClean="0"/>
              <a:t>A plug and play architecture.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optimized in-memory relational database.</a:t>
            </a:r>
          </a:p>
          <a:p>
            <a:r>
              <a:rPr lang="en-US" dirty="0" smtClean="0"/>
              <a:t>Enhanced with Columnar Compression, Grouping Operators .</a:t>
            </a:r>
          </a:p>
          <a:p>
            <a:r>
              <a:rPr lang="en-US" dirty="0" smtClean="0"/>
              <a:t>For smaller datasets - deployed as a standalone database </a:t>
            </a:r>
          </a:p>
          <a:p>
            <a:r>
              <a:rPr lang="en-US" dirty="0" smtClean="0"/>
              <a:t>For larger datasets – deployed with Oracle as part of Oracle In-Memory Database Cache.</a:t>
            </a:r>
          </a:p>
          <a:p>
            <a:r>
              <a:rPr lang="en-US" dirty="0" smtClean="0"/>
              <a:t>Supports multiple Caching Options.</a:t>
            </a:r>
          </a:p>
          <a:p>
            <a:r>
              <a:rPr lang="en-US" dirty="0" smtClean="0"/>
              <a:t>Support High Availability using In-Memory Database Cache Grid.</a:t>
            </a:r>
          </a:p>
          <a:p>
            <a:r>
              <a:rPr lang="en-US" dirty="0" smtClean="0"/>
              <a:t>Single </a:t>
            </a:r>
            <a:r>
              <a:rPr lang="en-US" dirty="0" err="1" smtClean="0"/>
              <a:t>TimesTen</a:t>
            </a:r>
            <a:r>
              <a:rPr lang="en-US" dirty="0" smtClean="0"/>
              <a:t> database per </a:t>
            </a:r>
            <a:r>
              <a:rPr lang="en-US" dirty="0" err="1" smtClean="0"/>
              <a:t>Exalytics</a:t>
            </a:r>
            <a:r>
              <a:rPr lang="en-US" dirty="0" smtClean="0"/>
              <a:t> machine.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17A1-4160-F645-ABFA-D5BA2052C9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 flipV="1">
            <a:off x="-6" y="-7342"/>
            <a:ext cx="9144000" cy="6849874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044" y="2849129"/>
            <a:ext cx="5734756" cy="57704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stA="15000" endPos="35000" dir="5400000" sy="-100000" algn="bl" rotWithShape="0"/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Author:  Author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52044" y="3563499"/>
            <a:ext cx="2133600" cy="365125"/>
          </a:xfrm>
        </p:spPr>
        <p:txBody>
          <a:bodyPr/>
          <a:lstStyle>
            <a:lvl1pPr algn="l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stA="15000" endPos="3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01-08-16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952044" y="740309"/>
            <a:ext cx="5734756" cy="1969023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400" baseline="0">
                <a:effectLst>
                  <a:reflection stA="15000" endPos="3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extended line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1" y="339503"/>
            <a:ext cx="3233738" cy="879577"/>
          </a:xfrm>
          <a:prstGeom prst="rect">
            <a:avLst/>
          </a:prstGeom>
        </p:spPr>
      </p:pic>
      <p:pic>
        <p:nvPicPr>
          <p:cNvPr id="7" name="Picture 6" descr="../Images/Snip-BackgroundOnly.jp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3"/>
          <a:stretch/>
        </p:blipFill>
        <p:spPr bwMode="auto">
          <a:xfrm>
            <a:off x="0" y="3276730"/>
            <a:ext cx="9132537" cy="3581270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0612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H="1" flipV="1">
            <a:off x="-6" y="-7342"/>
            <a:ext cx="9144000" cy="6849874"/>
          </a:xfrm>
          <a:prstGeom prst="rect">
            <a:avLst/>
          </a:prstGeom>
          <a:gradFill>
            <a:gsLst>
              <a:gs pos="2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5521" y="2772446"/>
            <a:ext cx="5215995" cy="573701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	Presentation 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752" y="1532337"/>
            <a:ext cx="8152496" cy="1134664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>
            <a:lvl1pPr algn="ctr">
              <a:defRPr sz="4800" b="0" i="0" baseline="0">
                <a:effectLst>
                  <a:outerShdw blurRad="50800" dist="38100" dir="18420000" algn="tl" rotWithShape="0">
                    <a:schemeClr val="bg1">
                      <a:alpha val="43000"/>
                    </a:schemeClr>
                  </a:outerShdw>
                  <a:reflection stA="15000" endPos="3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16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29E1875-D738-864D-91FC-3076E30AC0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1" y="339503"/>
            <a:ext cx="3233738" cy="879577"/>
          </a:xfrm>
          <a:prstGeom prst="rect">
            <a:avLst/>
          </a:prstGeom>
        </p:spPr>
      </p:pic>
      <p:pic>
        <p:nvPicPr>
          <p:cNvPr id="8" name="Picture 7" descr="../Images/Snip-BackgroundOnly.jpg"/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3"/>
          <a:stretch/>
        </p:blipFill>
        <p:spPr bwMode="auto">
          <a:xfrm>
            <a:off x="0" y="3276730"/>
            <a:ext cx="9132537" cy="3581270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6221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0" y="6152427"/>
            <a:ext cx="9144000" cy="0"/>
          </a:xfrm>
          <a:prstGeom prst="line">
            <a:avLst/>
          </a:prstGeom>
          <a:ln w="12700">
            <a:solidFill>
              <a:srgbClr val="7801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 userDrawn="1"/>
        </p:nvSpPr>
        <p:spPr>
          <a:xfrm>
            <a:off x="457200" y="265178"/>
            <a:ext cx="8229600" cy="10467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33"/>
            <a:ext cx="8229600" cy="446437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914400" indent="-457200">
              <a:buFont typeface="+mj-ea"/>
              <a:buAutoNum type="circleNumDbPlain"/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 marL="16002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 marL="20574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58733" y="6356350"/>
            <a:ext cx="626535" cy="365125"/>
          </a:xfrm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29E1875-D738-864D-91FC-3076E30AC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924806"/>
          </a:xfrm>
          <a:effectLst/>
        </p:spPr>
        <p:txBody>
          <a:bodyPr>
            <a:normAutofit/>
          </a:bodyPr>
          <a:lstStyle>
            <a:lvl1pPr algn="l">
              <a:defRPr sz="4000" b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reflection stA="15000" endPos="3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90444" y="279276"/>
            <a:ext cx="3296356" cy="431928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	Section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2833" y="6356350"/>
            <a:ext cx="3670456" cy="3723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36" y="6232920"/>
            <a:ext cx="663864" cy="5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>
            <a:off x="457200" y="265178"/>
            <a:ext cx="8229600" cy="10467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333"/>
            <a:ext cx="4001911" cy="4464374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914400" indent="-457200">
              <a:buFont typeface="+mj-ea"/>
              <a:buAutoNum type="circleNumDbPlain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 marL="16002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 marL="20574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924806"/>
          </a:xfrm>
        </p:spPr>
        <p:txBody>
          <a:bodyPr>
            <a:normAutofit/>
          </a:bodyPr>
          <a:lstStyle>
            <a:lvl1pPr algn="l">
              <a:defRPr sz="4000" b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/>
                </a:solidFill>
                <a:effectLst>
                  <a:reflection stA="15000" endPos="350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684890" y="1439333"/>
            <a:ext cx="4022360" cy="4464374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914400" indent="-457200">
              <a:buFont typeface="+mj-ea"/>
              <a:buAutoNum type="circleNumDbPlain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3pPr>
            <a:lvl4pPr marL="16002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4pPr>
            <a:lvl5pPr marL="2057400" indent="-228600"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152427"/>
            <a:ext cx="9144000" cy="0"/>
          </a:xfrm>
          <a:prstGeom prst="line">
            <a:avLst/>
          </a:prstGeom>
          <a:ln w="12700">
            <a:solidFill>
              <a:srgbClr val="7801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58733" y="6356350"/>
            <a:ext cx="626535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29E1875-D738-864D-91FC-3076E30AC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90444" y="279276"/>
            <a:ext cx="3296356" cy="431928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	Section Title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2833" y="6356350"/>
            <a:ext cx="3670456" cy="3723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58733" y="6356350"/>
            <a:ext cx="626535" cy="365125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</a:lstStyle>
          <a:p>
            <a:fld id="{229E1875-D738-864D-91FC-3076E30AC0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2833" y="6356350"/>
            <a:ext cx="3670456" cy="3723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01-08-16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What Exactly is Exalytics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29E1875-D738-864D-91FC-3076E30AC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3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ales@mindstreamanaltyics.com" TargetMode="External"/><Relationship Id="rId3" Type="http://schemas.openxmlformats.org/officeDocument/2006/relationships/hyperlink" Target="http://www.mindstreamanalytic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0512" y="4406605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279" y="4648791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85" y="4672613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9" y="5416698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1388" y="6583060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7916" y="2709220"/>
            <a:ext cx="5935019" cy="171401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r"/>
            <a:r>
              <a:rPr lang="en-US" sz="40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WHAT EXACTLY IS ORACLE EXALYTICS?</a:t>
            </a:r>
          </a:p>
        </p:txBody>
      </p:sp>
    </p:spTree>
    <p:extLst>
      <p:ext uri="{BB962C8B-B14F-4D97-AF65-F5344CB8AC3E}">
        <p14:creationId xmlns:p14="http://schemas.microsoft.com/office/powerpoint/2010/main" val="3628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1036" y="3413330"/>
            <a:ext cx="5215995" cy="5737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2985" y="2213612"/>
            <a:ext cx="6786562" cy="119971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36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DO WE NEED EXALYTICS?</a:t>
            </a:r>
          </a:p>
        </p:txBody>
      </p:sp>
    </p:spTree>
    <p:extLst>
      <p:ext uri="{BB962C8B-B14F-4D97-AF65-F5344CB8AC3E}">
        <p14:creationId xmlns:p14="http://schemas.microsoft.com/office/powerpoint/2010/main" val="42888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2937" y="1384561"/>
            <a:ext cx="2814638" cy="43502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Multiple Vendors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Support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Issues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Performance Challenges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Replicated Data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Too many servers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User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Acceptance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7860"/>
            <a:ext cx="7249865" cy="86342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Common BI Solution Roadblocks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30" y="1121287"/>
            <a:ext cx="3619500" cy="487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20079" y="257860"/>
            <a:ext cx="1785938" cy="38576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 we need Exalytics?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52833" y="6356350"/>
            <a:ext cx="3670456" cy="372370"/>
          </a:xfrm>
        </p:spPr>
        <p:txBody>
          <a:bodyPr/>
          <a:lstStyle/>
          <a:p>
            <a:r>
              <a:rPr lang="en-US" dirty="0" smtClean="0"/>
              <a:t>KPI Partners Slide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0" y="1473889"/>
            <a:ext cx="3778250" cy="4275667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S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ub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-second 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response time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OBIEE with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hardware acceleration and 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optimization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Memory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with 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optimization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In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-Memory Database (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Times Ten)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Adaptive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In-Memory 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Caching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Columnar Compression</a:t>
            </a:r>
          </a:p>
          <a:p>
            <a:r>
              <a:rPr lang="en-US" sz="2200" dirty="0" err="1" smtClean="0">
                <a:latin typeface="Avenir Book" charset="0"/>
                <a:ea typeface="Avenir Book" charset="0"/>
                <a:cs typeface="Avenir Book" charset="0"/>
              </a:rPr>
              <a:t>Infiniband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 connectivity</a:t>
            </a:r>
          </a:p>
          <a:p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A </a:t>
            </a:r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plug and play </a:t>
            </a:r>
            <a:r>
              <a:rPr lang="en-US" sz="2200" dirty="0" smtClean="0">
                <a:latin typeface="Avenir Book" charset="0"/>
                <a:ea typeface="Avenir Book" charset="0"/>
                <a:cs typeface="Avenir Book" charset="0"/>
              </a:rPr>
              <a:t>architecture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23" y="185738"/>
            <a:ext cx="8035677" cy="107156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Engineered </a:t>
            </a:r>
            <a:r>
              <a:rPr lang="en-US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BI System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4" y="1257300"/>
            <a:ext cx="3390900" cy="4813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20079" y="257860"/>
            <a:ext cx="1785938" cy="38576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 we need Exalytics?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4002" y="3801146"/>
            <a:ext cx="5215995" cy="5737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8712" y="2400971"/>
            <a:ext cx="7400924" cy="14001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360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HARDWARE &amp; SOFTWARE</a:t>
            </a:r>
            <a:endParaRPr lang="en-US" sz="3600" dirty="0" smtClean="0">
              <a:solidFill>
                <a:srgbClr val="9F13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6823" y="1210281"/>
            <a:ext cx="3577125" cy="424744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Oracle’s Sun Fire X4470M2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server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with 1 Terabyte of RAM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4 Intel Xeon processor E7-4800 (40 cores).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2 (40 Gb/s InfiniBand and 10 Gb/s Ethernet)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6 * 600 GB Hard disks (3.6 TB)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Integrated Lights Out Management 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An always On Service Processor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A configuration of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Sun Fire.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1150" y="279400"/>
            <a:ext cx="3295650" cy="4318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Hardware &amp; Software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5589"/>
            <a:ext cx="4140200" cy="443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823" y="246654"/>
            <a:ext cx="5949702" cy="7724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Exalytics Hardware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51799" y="1591733"/>
            <a:ext cx="4432437" cy="420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+mj-ea"/>
              <a:buAutoNum type="circleNumDbPlain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Oracle Exalytics Software Media Pack v1 for Linux x86-64 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Exalytics base image based on Exalogic 1.0.0.3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Exalytics Configuration Tool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BI Foundation Suite 11.1.1.6.0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Oracle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Times Ten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for Exalytics 11.2.2.2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EPM Suite 11.1.2.1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Essbase opatch for EPM 11.1.2.2.000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1150" y="279400"/>
            <a:ext cx="3295650" cy="4318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Hardware &amp; Software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460" y="460375"/>
            <a:ext cx="4329113" cy="9884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Exalytics Software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061" y="1159934"/>
            <a:ext cx="2957689" cy="46397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99559" y="1788298"/>
            <a:ext cx="3163639" cy="423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The following </a:t>
            </a: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techniques help achieve the lightning fast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performance: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In-Memory Adaptive Data Mart</a:t>
            </a:r>
          </a:p>
          <a:p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In-Memory Intelligent </a:t>
            </a:r>
            <a:r>
              <a:rPr lang="en-US" sz="1800" dirty="0" smtClean="0">
                <a:latin typeface="Avenir Book" charset="0"/>
                <a:ea typeface="Avenir Book" charset="0"/>
                <a:cs typeface="Avenir Book" charset="0"/>
              </a:rPr>
              <a:t>Cache</a:t>
            </a: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In-Memory Cubes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1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59" y="1512463"/>
            <a:ext cx="4042441" cy="4055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2549" y="523320"/>
            <a:ext cx="7328387" cy="95726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Hardware &amp; </a:t>
            </a:r>
            <a:r>
              <a:rPr lang="en-US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Software Optimization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05450" y="281725"/>
            <a:ext cx="3295650" cy="4318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Hardware &amp; Software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99118" cy="1268206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6" name="TextBox 15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4002" y="3758283"/>
            <a:ext cx="5215995" cy="5737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5867" y="2320159"/>
            <a:ext cx="6672263" cy="16002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3600" b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ORACLE TIMES TEN</a:t>
            </a:r>
          </a:p>
        </p:txBody>
      </p:sp>
    </p:spTree>
    <p:extLst>
      <p:ext uri="{BB962C8B-B14F-4D97-AF65-F5344CB8AC3E}">
        <p14:creationId xmlns:p14="http://schemas.microsoft.com/office/powerpoint/2010/main" val="712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94689" y="1702153"/>
            <a:ext cx="3990579" cy="415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+mj-ea"/>
              <a:buAutoNum type="circleNumDbPlain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One Times Ten DB per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Exalytics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machine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Enhanced with Columnar Compression, Grouping Operators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Supports multiple caching options</a:t>
            </a: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High Availability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84825" y="158574"/>
            <a:ext cx="3295650" cy="431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Oracle Times Ten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431" y="662869"/>
            <a:ext cx="6815137" cy="8604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In-Memory Relational Database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25" y="2097971"/>
            <a:ext cx="2966989" cy="2719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3" y="91378"/>
            <a:ext cx="1112458" cy="78526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6" name="TextBox 15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4001" y="3729708"/>
            <a:ext cx="5215995" cy="573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Exactly </a:t>
            </a:r>
            <a:r>
              <a:rPr lang="en-US" sz="2400" dirty="0"/>
              <a:t>i</a:t>
            </a:r>
            <a:r>
              <a:rPr lang="en-US" sz="2400" dirty="0" smtClean="0"/>
              <a:t>s Exalytics?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8705" y="2633792"/>
            <a:ext cx="6715125" cy="12858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36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ORACLE BI ON </a:t>
            </a:r>
            <a:r>
              <a:rPr lang="en-US" sz="3600" b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EXALYTICS</a:t>
            </a:r>
          </a:p>
        </p:txBody>
      </p:sp>
    </p:spTree>
    <p:extLst>
      <p:ext uri="{BB962C8B-B14F-4D97-AF65-F5344CB8AC3E}">
        <p14:creationId xmlns:p14="http://schemas.microsoft.com/office/powerpoint/2010/main" val="1440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7" y="361357"/>
            <a:ext cx="5143500" cy="104946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12" y="2514607"/>
            <a:ext cx="4328056" cy="201453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Exalytics At A Glance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Exa Family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 We Need Exalytics?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Hardware &amp; Software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Times Ten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Performance Measurements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2" y="2361365"/>
            <a:ext cx="3388888" cy="23568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Oracle Exalytics?</a:t>
            </a:r>
          </a:p>
        </p:txBody>
      </p:sp>
    </p:spTree>
    <p:extLst>
      <p:ext uri="{BB962C8B-B14F-4D97-AF65-F5344CB8AC3E}">
        <p14:creationId xmlns:p14="http://schemas.microsoft.com/office/powerpoint/2010/main" val="751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2834" y="1591733"/>
            <a:ext cx="5290742" cy="413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+mj-ea"/>
              <a:buAutoNum type="circleNumDbPlain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Hardware Acceleration Flag</a:t>
            </a:r>
          </a:p>
          <a:p>
            <a:pPr lvl="0"/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Auto-Complete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for Dashboard Prompts or Prompt Search Dialog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box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Supports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multi-panel trellis charts and micro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charts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Summary Advisor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Aggregate Persistence for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Times Ten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In-Memory DB for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Exalytics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3550" y="274639"/>
            <a:ext cx="3295650" cy="431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Oracle BI On Exalytics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2" y="274639"/>
            <a:ext cx="5572125" cy="13170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OBIEE on Exalytics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2" y="2035661"/>
            <a:ext cx="3786188" cy="2929908"/>
          </a:xfrm>
          <a:prstGeom prst="rect">
            <a:avLst/>
          </a:prstGeom>
          <a:scene3d>
            <a:camera prst="orthographicFront">
              <a:rot lat="0" lon="19199978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57225" y="1525223"/>
            <a:ext cx="4377795" cy="4250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+mj-ea"/>
              <a:buAutoNum type="circleNumDbPlain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BI Server 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Optimizations driven by Oracle hardware acceleration flag 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Summary Advisor 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Aggregate Persistence for </a:t>
            </a: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Times Ten 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In-Memory DB for Exalytics </a:t>
            </a:r>
          </a:p>
          <a:p>
            <a:pPr marL="0" indent="0">
              <a:buNone/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Essbase</a:t>
            </a: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Optimizations driven by hardware acceleration flag 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ASO / BSO Optimizations</a:t>
            </a:r>
          </a:p>
          <a:p>
            <a:pPr marL="0" indent="0" algn="just">
              <a:buNone/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just">
              <a:buNone/>
            </a:pPr>
            <a:r>
              <a:rPr lang="en-US" sz="1600" b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Oracle Time-Ten In-Memory Database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OLAP Grouping </a:t>
            </a:r>
          </a:p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Columnar Compression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823" y="387626"/>
            <a:ext cx="6529388" cy="9718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Features only found in Exalytics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74" y="1525223"/>
            <a:ext cx="2479878" cy="3890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7962" y="214304"/>
            <a:ext cx="2314575" cy="56436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BI 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on Exalytics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3977" y="3715421"/>
            <a:ext cx="5215995" cy="573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Exactly Is Exalytics?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3111" y="2515271"/>
            <a:ext cx="4657725" cy="120015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44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949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58829" y="1534091"/>
            <a:ext cx="6886576" cy="5308681"/>
            <a:chOff x="994024" y="1412794"/>
            <a:chExt cx="6886576" cy="53086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943" y="1412794"/>
              <a:ext cx="6586736" cy="43288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alphaModFix amt="5000"/>
            </a:blip>
            <a:stretch>
              <a:fillRect/>
            </a:stretch>
          </p:blipFill>
          <p:spPr>
            <a:xfrm rot="5400000">
              <a:off x="1891564" y="732440"/>
              <a:ext cx="5091495" cy="688657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500" y="311669"/>
            <a:ext cx="6972300" cy="10572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Comparisons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3399" y="0"/>
            <a:ext cx="1549151" cy="62865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Performance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459"/>
            <a:ext cx="1358829" cy="9652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57413" y="3672559"/>
            <a:ext cx="5215995" cy="5737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2254" y="2410676"/>
            <a:ext cx="4786312" cy="108585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40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836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0387" y="1531916"/>
            <a:ext cx="4324881" cy="359198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Consistent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sub-second Report response time.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Better user acceptance.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Highly interactive and complex reporting needs .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Consolidate multiple BI systems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Reduce planning time cycle and re-calculate data faster.</a:t>
            </a:r>
          </a:p>
          <a:p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Single Vendor strategy.</a:t>
            </a: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980" y="288569"/>
            <a:ext cx="5343525" cy="9994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If you need….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43" y="5155161"/>
            <a:ext cx="4484600" cy="95726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Exalytics is </a:t>
            </a:r>
            <a:r>
              <a:rPr lang="en-US" sz="3200" i="1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the answer.</a:t>
            </a:r>
            <a:endParaRPr lang="en-US" sz="3200" i="1" dirty="0" smtClean="0">
              <a:solidFill>
                <a:srgbClr val="9F13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743" y="1084547"/>
            <a:ext cx="2900005" cy="4549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2224" y="288569"/>
            <a:ext cx="2357437" cy="4938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r"/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Conclusion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7958" y="741421"/>
            <a:ext cx="6128273" cy="104900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b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About MindStream Analytics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7958" y="1790423"/>
            <a:ext cx="81014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MindStream Analytics </a:t>
            </a:r>
            <a:r>
              <a:rPr lang="en-US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is </a:t>
            </a:r>
            <a:r>
              <a:rPr lang="en-US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a leading </a:t>
            </a:r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consulting and managed </a:t>
            </a: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services </a:t>
            </a:r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provider with a proven track record for helping leading global companies address their enterprise </a:t>
            </a: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challenges, focused on </a:t>
            </a:r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delivering sustainable profitability and competitive advantage.</a:t>
            </a:r>
          </a:p>
          <a:p>
            <a:pPr algn="just"/>
            <a:endParaRPr lang="en-US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Data is a new economic asset that is rapidly expanding and changing. You're challenged to figure out how to use it to your organization's </a:t>
            </a: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advantage. We </a:t>
            </a:r>
            <a:r>
              <a:rPr lang="en-US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work collaboratively with our </a:t>
            </a:r>
            <a:r>
              <a:rPr lang="en-US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clients and bringing innovative strategies that enable organizations to gain competitive edge and win with data.</a:t>
            </a:r>
          </a:p>
          <a:p>
            <a:pPr algn="just"/>
            <a:endParaRPr lang="en-US" sz="16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i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To contact us about how MindStream can help you win with data, call or email us:</a:t>
            </a:r>
          </a:p>
          <a:p>
            <a:pPr algn="r"/>
            <a:r>
              <a:rPr lang="en-US" sz="1600" i="1" dirty="0" smtClean="0">
                <a:latin typeface="Avenir Book" charset="0"/>
                <a:ea typeface="Avenir Book" charset="0"/>
                <a:cs typeface="Avenir Book" charset="0"/>
              </a:rPr>
              <a:t>800.497.0151</a:t>
            </a:r>
          </a:p>
          <a:p>
            <a:pPr algn="r"/>
            <a:r>
              <a:rPr lang="en-US" sz="1600" i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hlinkClick r:id="rId2"/>
              </a:rPr>
              <a:t>Sales@mindstreamanaltyics.com</a:t>
            </a:r>
            <a:endParaRPr lang="en-US" sz="1600" i="1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r>
              <a:rPr lang="en-US" sz="1600" i="1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  <a:hlinkClick r:id="rId3"/>
              </a:rPr>
              <a:t>www.mindstreamanalytics.com</a:t>
            </a:r>
            <a:endParaRPr lang="en-US" sz="1600" i="1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r"/>
            <a:endParaRPr lang="en-US" sz="1600" dirty="0" smtClean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4002" y="3600449"/>
            <a:ext cx="5215995" cy="5737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0113" y="2248621"/>
            <a:ext cx="6923771" cy="163867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3600" b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EXALYTICS AT-A-GLANCE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1" y="339503"/>
            <a:ext cx="3233738" cy="8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Avenir Book" charset="0"/>
                <a:ea typeface="Avenir Book" charset="0"/>
                <a:cs typeface="Avenir Book" charset="0"/>
              </a:rPr>
              <a:t>Exalytics</a:t>
            </a: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 At-A-Glance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8" y="1489234"/>
            <a:ext cx="7420218" cy="45614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823" y="158311"/>
            <a:ext cx="5101977" cy="117808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EXALYTICS?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Oracle Exalytics?</a:t>
            </a:r>
          </a:p>
        </p:txBody>
      </p:sp>
    </p:spTree>
    <p:extLst>
      <p:ext uri="{BB962C8B-B14F-4D97-AF65-F5344CB8AC3E}">
        <p14:creationId xmlns:p14="http://schemas.microsoft.com/office/powerpoint/2010/main" val="21044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latin typeface="Avenir Book" charset="0"/>
                <a:ea typeface="Avenir Book" charset="0"/>
                <a:cs typeface="Avenir Book" charset="0"/>
              </a:rPr>
              <a:t>Exalytics</a:t>
            </a:r>
            <a:r>
              <a:rPr lang="en-US" sz="1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At-A-Glance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6823" y="1515580"/>
            <a:ext cx="3249365" cy="4602163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F</a:t>
            </a:r>
            <a:r>
              <a:rPr lang="en-US" sz="20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irst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BI appliance designed for Oracle BI and EPM applications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Single server </a:t>
            </a:r>
            <a:r>
              <a:rPr lang="en-US" sz="20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optimized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for </a:t>
            </a:r>
            <a:r>
              <a:rPr lang="en-US" sz="2000" dirty="0">
                <a:latin typeface="Avenir Book" charset="0"/>
                <a:ea typeface="Avenir Book" charset="0"/>
                <a:cs typeface="Avenir Book" charset="0"/>
              </a:rPr>
              <a:t>in-memory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analytics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Speed-of-thought analysis with </a:t>
            </a:r>
            <a:r>
              <a:rPr lang="en-US" sz="20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simplicity</a:t>
            </a:r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Requires </a:t>
            </a:r>
            <a:r>
              <a:rPr lang="en-US" sz="20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no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 application redesign or reengineering</a:t>
            </a:r>
          </a:p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Part of Oracle’s </a:t>
            </a:r>
            <a:r>
              <a:rPr lang="en-US" sz="20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“Exa” </a:t>
            </a: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family</a:t>
            </a: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23" y="344239"/>
            <a:ext cx="4690356" cy="91825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Scoop on Exalytics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94" y="2185549"/>
            <a:ext cx="4242506" cy="31367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5419" y="3481568"/>
            <a:ext cx="5215995" cy="5737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What Exactly Is Exalytics?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8760" y="2296805"/>
            <a:ext cx="5929312" cy="147161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ctr"/>
            <a:r>
              <a:rPr lang="en-US" sz="3600" b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THE EXA FAMILY</a:t>
            </a:r>
          </a:p>
        </p:txBody>
      </p:sp>
    </p:spTree>
    <p:extLst>
      <p:ext uri="{BB962C8B-B14F-4D97-AF65-F5344CB8AC3E}">
        <p14:creationId xmlns:p14="http://schemas.microsoft.com/office/powerpoint/2010/main" val="19425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2833" y="85460"/>
            <a:ext cx="6280988" cy="1086556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Oracle’s EXA Family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7" y="1844833"/>
            <a:ext cx="1407298" cy="275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" y="1844833"/>
            <a:ext cx="1417227" cy="27509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197013" y="2393415"/>
            <a:ext cx="1082637" cy="685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33531" y="4222215"/>
            <a:ext cx="1227119" cy="9906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2833" y="12675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EXADATA</a:t>
            </a:r>
            <a:endParaRPr lang="en-US" sz="2400" dirty="0">
              <a:solidFill>
                <a:srgbClr val="9F13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49" y="1412007"/>
            <a:ext cx="2625356" cy="41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33821" y="1267598"/>
            <a:ext cx="1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EXALOGIC</a:t>
            </a:r>
            <a:endParaRPr lang="en-US" sz="2400" dirty="0">
              <a:solidFill>
                <a:srgbClr val="9F13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03486" y="4963558"/>
            <a:ext cx="2440621" cy="8325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Data Warehousing</a:t>
            </a:r>
          </a:p>
          <a:p>
            <a:pPr marL="0" indent="0" algn="ctr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OLAP</a:t>
            </a:r>
          </a:p>
          <a:p>
            <a:pPr algn="ctr"/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08314" y="4963558"/>
            <a:ext cx="2440621" cy="8325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Enterprise Apps</a:t>
            </a:r>
          </a:p>
          <a:p>
            <a:pPr marL="0" indent="0" algn="ctr">
              <a:buNone/>
            </a:pPr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High Availability</a:t>
            </a:r>
          </a:p>
          <a:p>
            <a:pPr algn="ctr"/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470151" y="5580555"/>
            <a:ext cx="4228663" cy="8325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Analytics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Avenir Book" charset="0"/>
                <a:ea typeface="Avenir Book" charset="0"/>
                <a:cs typeface="Avenir Book" charset="0"/>
              </a:rPr>
              <a:t>Sub-Second Response</a:t>
            </a:r>
          </a:p>
          <a:p>
            <a:pPr algn="ctr"/>
            <a:endParaRPr lang="en-US" sz="2400" dirty="0" smtClean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400" dirty="0" smtClean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2400" dirty="0" smtClean="0">
              <a:solidFill>
                <a:schemeClr val="tx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" y="1844834"/>
            <a:ext cx="1516210" cy="299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98814" y="230172"/>
            <a:ext cx="1878278" cy="4572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EXA Family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48409" y="1404583"/>
            <a:ext cx="4223396" cy="42408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Pre-integrated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optimized</a:t>
            </a:r>
            <a:r>
              <a:rPr lang="en-US" sz="2400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Oracle database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platform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Extreme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performance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for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DW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and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OLTP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Highly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scalable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secure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10000"/>
              </a:lnSpc>
            </a:pP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Intelligent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technologies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For DW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–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10X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query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performance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For OLTP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–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10x</a:t>
            </a:r>
            <a:r>
              <a:rPr lang="en-US" sz="2400" b="1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more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concurrent </a:t>
            </a: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users</a:t>
            </a: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20000"/>
              </a:lnSpc>
            </a:pP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0444" y="279276"/>
            <a:ext cx="3296356" cy="431928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 Exa Family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947" y="33282"/>
            <a:ext cx="6543675" cy="112530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EXADATA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158589"/>
            <a:ext cx="2312781" cy="489020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23" y="6612487"/>
            <a:ext cx="914400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1875-D738-864D-91FC-3076E30AC06C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0476" y="1353633"/>
            <a:ext cx="4697942" cy="42474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World’s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first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engineered system for Java,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Oracle,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or Enterprise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applications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Foundation for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secure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private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cloud </a:t>
            </a: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10000"/>
              </a:lnSpc>
            </a:pPr>
            <a:r>
              <a:rPr lang="en-US" sz="2400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Unlimited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scale &amp; </a:t>
            </a:r>
            <a:r>
              <a:rPr lang="en-US" sz="2400" b="1" i="1" dirty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unbeatable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performance 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10000"/>
              </a:lnSpc>
            </a:pP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Pre-optimized</a:t>
            </a:r>
            <a:r>
              <a:rPr lang="en-US" sz="2400" b="1" i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and </a:t>
            </a: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pre-configured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 servers and software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A 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combination of </a:t>
            </a:r>
            <a:r>
              <a:rPr lang="en-US" sz="2400" b="1" i="1" dirty="0" smtClean="0">
                <a:solidFill>
                  <a:srgbClr val="9F1300"/>
                </a:solidFill>
                <a:latin typeface="Avenir Book" charset="0"/>
                <a:ea typeface="Avenir Book" charset="0"/>
                <a:cs typeface="Avenir Book" charset="0"/>
              </a:rPr>
              <a:t>state-of-art</a:t>
            </a:r>
            <a:r>
              <a:rPr lang="en-US" sz="2400" b="1" i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 smtClean="0">
                <a:latin typeface="Avenir Book" charset="0"/>
                <a:ea typeface="Avenir Book" charset="0"/>
                <a:cs typeface="Avenir Book" charset="0"/>
              </a:rPr>
              <a:t>technologies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0800" y="279276"/>
            <a:ext cx="2286000" cy="431928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Avenir Book" charset="0"/>
                <a:ea typeface="Avenir Book" charset="0"/>
                <a:cs typeface="Avenir Book" charset="0"/>
              </a:rPr>
              <a:t>The Exa Family</a:t>
            </a:r>
            <a:endParaRPr lang="en-US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23" y="0"/>
            <a:ext cx="5863977" cy="116008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EXALOGIC OVERVIEW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05" y="848455"/>
            <a:ext cx="2501900" cy="5257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463" y="6356350"/>
            <a:ext cx="2271712" cy="2444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  <a:scene3d>
              <a:camera prst="orthographicFront"/>
              <a:lightRig rig="threePt" dir="t">
                <a:rot lat="0" lon="0" rev="18900000"/>
              </a:lightRig>
            </a:scene3d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exactly is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Oracle Exalytics?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PI Partners 1">
      <a:dk1>
        <a:srgbClr val="000000"/>
      </a:dk1>
      <a:lt1>
        <a:srgbClr val="FFFFFF"/>
      </a:lt1>
      <a:dk2>
        <a:srgbClr val="9E0110"/>
      </a:dk2>
      <a:lt2>
        <a:srgbClr val="4A4B52"/>
      </a:lt2>
      <a:accent1>
        <a:srgbClr val="FFFFFF"/>
      </a:accent1>
      <a:accent2>
        <a:srgbClr val="4A4B52"/>
      </a:accent2>
      <a:accent3>
        <a:srgbClr val="E88100"/>
      </a:accent3>
      <a:accent4>
        <a:srgbClr val="66865E"/>
      </a:accent4>
      <a:accent5>
        <a:srgbClr val="442C26"/>
      </a:accent5>
      <a:accent6>
        <a:srgbClr val="F3E08E"/>
      </a:accent6>
      <a:hlink>
        <a:srgbClr val="9E0110"/>
      </a:hlink>
      <a:folHlink>
        <a:srgbClr val="4A4B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B40000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lIns="91440" tIns="45720" rIns="91440" bIns="45720" rtlCol="0" anchor="ctr">
        <a:noAutofit/>
        <a:scene3d>
          <a:camera prst="orthographicFront"/>
          <a:lightRig rig="threePt" dir="t">
            <a:rot lat="0" lon="0" rev="18900000"/>
          </a:lightRig>
        </a:scene3d>
      </a:bodyPr>
      <a:lstStyle>
        <a:defPPr>
          <a:defRPr sz="32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15790</TotalTime>
  <Words>1118</Words>
  <Application>Microsoft Macintosh PowerPoint</Application>
  <PresentationFormat>On-screen Show (4:3)</PresentationFormat>
  <Paragraphs>249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Book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Oracle’s EXA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JOHNSON</dc:creator>
  <cp:lastModifiedBy>Microsoft Office User</cp:lastModifiedBy>
  <cp:revision>249</cp:revision>
  <dcterms:created xsi:type="dcterms:W3CDTF">2011-04-17T19:03:22Z</dcterms:created>
  <dcterms:modified xsi:type="dcterms:W3CDTF">2016-01-26T18:45:20Z</dcterms:modified>
</cp:coreProperties>
</file>